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81" r:id="rId4"/>
    <p:sldId id="270" r:id="rId5"/>
    <p:sldId id="275" r:id="rId6"/>
    <p:sldId id="274" r:id="rId7"/>
    <p:sldId id="276" r:id="rId8"/>
    <p:sldId id="277" r:id="rId9"/>
    <p:sldId id="271" r:id="rId10"/>
    <p:sldId id="278" r:id="rId11"/>
    <p:sldId id="279" r:id="rId12"/>
    <p:sldId id="280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1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95F44-3297-4661-9284-868A8E9150BC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93BB3-BB89-4512-A4B3-05AD5ABB9B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45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77a62897eb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77a62897eb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935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5643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6866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78dfac31ac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278dfac31ac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4393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6358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0031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073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5386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3150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9386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5751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78dfac31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78dfac31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6688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544867" y="100"/>
            <a:ext cx="4647200" cy="563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0" y="1208867"/>
            <a:ext cx="9446400" cy="27556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33" b="1">
                <a:latin typeface="Archivo"/>
                <a:ea typeface="Archivo"/>
                <a:cs typeface="Archivo"/>
                <a:sym typeface="Archiv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950967" y="4660900"/>
            <a:ext cx="3628400" cy="97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902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9451733" y="719333"/>
            <a:ext cx="2740400" cy="613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2956400" y="2450867"/>
            <a:ext cx="9235600" cy="1956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4644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298000" y="1585467"/>
            <a:ext cx="8894000" cy="26192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3298000" y="4204667"/>
            <a:ext cx="49008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"/>
            <a:ext cx="27404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7965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960000" y="5352600"/>
            <a:ext cx="10272000" cy="763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240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142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  <a:solidFill>
            <a:srgbClr val="D6CCC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873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dk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950967" y="4904749"/>
            <a:ext cx="4343600" cy="8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b="1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CREDITS: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This presentation template was created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, and includes icons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, and infographics &amp; images by </a:t>
            </a:r>
            <a:r>
              <a:rPr lang="en" sz="1333" b="1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333" u="sng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</a:t>
            </a:r>
            <a:endParaRPr sz="1333" b="1" u="sng" kern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26" name="Google Shape;126;p22"/>
          <p:cNvSpPr/>
          <p:nvPr/>
        </p:nvSpPr>
        <p:spPr>
          <a:xfrm>
            <a:off x="6945933" y="100"/>
            <a:ext cx="5246000" cy="5199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1"/>
          </p:nvPr>
        </p:nvSpPr>
        <p:spPr>
          <a:xfrm>
            <a:off x="950967" y="3147300"/>
            <a:ext cx="4343600" cy="151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950967" y="1151533"/>
            <a:ext cx="11241200" cy="1796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5062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/>
          <p:nvPr/>
        </p:nvSpPr>
        <p:spPr>
          <a:xfrm>
            <a:off x="0" y="100"/>
            <a:ext cx="6670800" cy="613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75681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/>
          <p:nvPr/>
        </p:nvSpPr>
        <p:spPr>
          <a:xfrm>
            <a:off x="0" y="1220000"/>
            <a:ext cx="4647200" cy="563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8343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chivo"/>
              <a:buNone/>
              <a:defRPr sz="3000" b="1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●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○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chivo"/>
              <a:buChar char="■"/>
              <a:defRPr sz="1200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93566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  <p:sldLayoutId id="2147483668" r:id="rId4"/>
    <p:sldLayoutId id="2147483669" r:id="rId5"/>
    <p:sldLayoutId id="2147483671" r:id="rId6"/>
    <p:sldLayoutId id="2147483673" r:id="rId7"/>
    <p:sldLayoutId id="2147483674" r:id="rId8"/>
    <p:sldLayoutId id="2147483675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ava.com/ru/download/manual.js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>
            <a:spLocks noGrp="1"/>
          </p:cNvSpPr>
          <p:nvPr>
            <p:ph type="ctrTitle"/>
          </p:nvPr>
        </p:nvSpPr>
        <p:spPr>
          <a:xfrm>
            <a:off x="0" y="1208867"/>
            <a:ext cx="9446400" cy="27556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1097267" tIns="121900" rIns="121900" bIns="121900" anchor="ctr" anchorCtr="0">
            <a:noAutofit/>
          </a:bodyPr>
          <a:lstStyle/>
          <a:p>
            <a:r>
              <a:rPr lang="ru-RU" sz="4800" dirty="0" smtClean="0"/>
              <a:t>Практическая работа </a:t>
            </a:r>
            <a:r>
              <a:rPr lang="ru-RU" sz="4800" dirty="0" smtClean="0"/>
              <a:t>№2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15437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Задание 3. Страница приветствия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59999" y="1685249"/>
            <a:ext cx="109027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 </a:t>
            </a:r>
            <a:r>
              <a:rPr lang="en-US" sz="1400" dirty="0" err="1" smtClean="0"/>
              <a:t>cs</a:t>
            </a:r>
            <a:r>
              <a:rPr lang="en-US" sz="1400" dirty="0" smtClean="0"/>
              <a:t> </a:t>
            </a:r>
            <a:r>
              <a:rPr lang="ru-RU" sz="1400" dirty="0" smtClean="0"/>
              <a:t>коде в </a:t>
            </a:r>
            <a:r>
              <a:rPr lang="en-US" sz="1400" dirty="0" err="1" smtClean="0"/>
              <a:t>StartPage</a:t>
            </a:r>
            <a:r>
              <a:rPr lang="ru-RU" sz="1400" dirty="0" smtClean="0"/>
              <a:t> можем указать соответствующий код</a:t>
            </a:r>
            <a:r>
              <a:rPr lang="en-US" sz="1400" dirty="0" smtClean="0"/>
              <a:t>:</a:t>
            </a:r>
          </a:p>
          <a:p>
            <a:r>
              <a:rPr lang="en-US" sz="1400" dirty="0"/>
              <a:t> Label header = new Label</a:t>
            </a:r>
          </a:p>
          <a:p>
            <a:r>
              <a:rPr lang="ru-RU" sz="1400" dirty="0"/>
              <a:t>            {</a:t>
            </a:r>
          </a:p>
          <a:p>
            <a:r>
              <a:rPr lang="en-US" sz="1400" dirty="0"/>
              <a:t>                Text = "</a:t>
            </a:r>
            <a:r>
              <a:rPr lang="ru-RU" sz="1400" dirty="0"/>
              <a:t>Введите ваше имя",</a:t>
            </a:r>
          </a:p>
          <a:p>
            <a:r>
              <a:rPr lang="en-US" sz="1400" dirty="0"/>
              <a:t>                </a:t>
            </a:r>
            <a:r>
              <a:rPr lang="en-US" sz="1400" dirty="0" err="1"/>
              <a:t>FontSize</a:t>
            </a:r>
            <a:r>
              <a:rPr lang="en-US" sz="1400" dirty="0"/>
              <a:t> = 24,</a:t>
            </a:r>
          </a:p>
          <a:p>
            <a:r>
              <a:rPr lang="en-US" sz="1400" dirty="0"/>
              <a:t>                </a:t>
            </a:r>
            <a:r>
              <a:rPr lang="en-US" sz="1400" dirty="0" err="1"/>
              <a:t>HorizontalOptions</a:t>
            </a:r>
            <a:r>
              <a:rPr lang="en-US" sz="1400" dirty="0"/>
              <a:t> = </a:t>
            </a:r>
            <a:r>
              <a:rPr lang="en-US" sz="1400" dirty="0" err="1"/>
              <a:t>LayoutOptions.Center</a:t>
            </a:r>
            <a:endParaRPr lang="en-US" sz="1400" dirty="0"/>
          </a:p>
          <a:p>
            <a:r>
              <a:rPr lang="ru-RU" sz="1400" dirty="0"/>
              <a:t>            };</a:t>
            </a:r>
          </a:p>
          <a:p>
            <a:endParaRPr lang="ru-RU" sz="1400" dirty="0"/>
          </a:p>
          <a:p>
            <a:r>
              <a:rPr lang="en-US" sz="1400" dirty="0"/>
              <a:t>            Entry </a:t>
            </a:r>
            <a:r>
              <a:rPr lang="en-US" sz="1400" dirty="0" err="1"/>
              <a:t>nameEntry</a:t>
            </a:r>
            <a:r>
              <a:rPr lang="en-US" sz="1400" dirty="0"/>
              <a:t> = new Entry</a:t>
            </a:r>
          </a:p>
          <a:p>
            <a:r>
              <a:rPr lang="ru-RU" sz="1400" dirty="0"/>
              <a:t>            {</a:t>
            </a:r>
          </a:p>
          <a:p>
            <a:r>
              <a:rPr lang="en-US" sz="1400" dirty="0"/>
              <a:t>                Placeholder = "</a:t>
            </a:r>
            <a:r>
              <a:rPr lang="ru-RU" sz="1400" dirty="0"/>
              <a:t>Введите ваше имя",</a:t>
            </a:r>
          </a:p>
          <a:p>
            <a:r>
              <a:rPr lang="en-US" sz="1400" dirty="0"/>
              <a:t>                </a:t>
            </a:r>
            <a:r>
              <a:rPr lang="en-US" sz="1400" dirty="0" err="1"/>
              <a:t>HorizontalOptions</a:t>
            </a:r>
            <a:r>
              <a:rPr lang="en-US" sz="1400" dirty="0"/>
              <a:t> = </a:t>
            </a:r>
            <a:r>
              <a:rPr lang="en-US" sz="1400" dirty="0" err="1"/>
              <a:t>LayoutOptions.FillAndExpand</a:t>
            </a:r>
            <a:endParaRPr lang="en-US" sz="1400" dirty="0"/>
          </a:p>
          <a:p>
            <a:r>
              <a:rPr lang="ru-RU" sz="1400" dirty="0"/>
              <a:t>            };</a:t>
            </a:r>
          </a:p>
          <a:p>
            <a:endParaRPr lang="ru-RU" sz="1400" dirty="0"/>
          </a:p>
          <a:p>
            <a:r>
              <a:rPr lang="en-US" sz="1400" dirty="0"/>
              <a:t>            Button </a:t>
            </a:r>
            <a:r>
              <a:rPr lang="en-US" sz="1400" dirty="0" err="1"/>
              <a:t>greetButton</a:t>
            </a:r>
            <a:r>
              <a:rPr lang="en-US" sz="1400" dirty="0"/>
              <a:t> = new Button</a:t>
            </a:r>
          </a:p>
          <a:p>
            <a:r>
              <a:rPr lang="ru-RU" sz="1400" dirty="0"/>
              <a:t>            {</a:t>
            </a:r>
          </a:p>
          <a:p>
            <a:r>
              <a:rPr lang="en-US" sz="1400" dirty="0"/>
              <a:t>                Text = "</a:t>
            </a:r>
            <a:r>
              <a:rPr lang="ru-RU" sz="1400" dirty="0"/>
              <a:t>Поздороваться",</a:t>
            </a:r>
          </a:p>
          <a:p>
            <a:r>
              <a:rPr lang="en-US" sz="1400" dirty="0"/>
              <a:t>                </a:t>
            </a:r>
            <a:r>
              <a:rPr lang="en-US" sz="1400" dirty="0" err="1"/>
              <a:t>HorizontalOptions</a:t>
            </a:r>
            <a:r>
              <a:rPr lang="en-US" sz="1400" dirty="0"/>
              <a:t> = </a:t>
            </a:r>
            <a:r>
              <a:rPr lang="en-US" sz="1400" dirty="0" err="1"/>
              <a:t>LayoutOptions.Center</a:t>
            </a:r>
            <a:endParaRPr lang="en-US" sz="1400" dirty="0"/>
          </a:p>
          <a:p>
            <a:r>
              <a:rPr lang="ru-RU" sz="1400" dirty="0"/>
              <a:t>            };</a:t>
            </a:r>
          </a:p>
          <a:p>
            <a:endParaRPr lang="ru-RU" sz="1400" dirty="0"/>
          </a:p>
          <a:p>
            <a:r>
              <a:rPr lang="en-US" sz="1400" dirty="0"/>
              <a:t>            Label </a:t>
            </a:r>
            <a:r>
              <a:rPr lang="en-US" sz="1400" dirty="0" err="1"/>
              <a:t>greetingLabel</a:t>
            </a:r>
            <a:r>
              <a:rPr lang="en-US" sz="1400" dirty="0"/>
              <a:t> = new Label</a:t>
            </a:r>
          </a:p>
          <a:p>
            <a:r>
              <a:rPr lang="ru-RU" sz="1400" dirty="0"/>
              <a:t>            </a:t>
            </a:r>
            <a:r>
              <a:rPr lang="ru-RU" sz="1400" dirty="0" smtClean="0"/>
              <a:t>{</a:t>
            </a:r>
            <a:r>
              <a:rPr lang="en-US" sz="1400" dirty="0" smtClean="0"/>
              <a:t>// </a:t>
            </a:r>
            <a:r>
              <a:rPr lang="ru-RU" sz="1400" dirty="0" smtClean="0"/>
              <a:t>по аналогии};</a:t>
            </a:r>
            <a:endParaRPr lang="ru-RU" sz="1400" dirty="0"/>
          </a:p>
          <a:p>
            <a:r>
              <a:rPr lang="en-US" sz="1400" dirty="0" smtClean="0"/>
              <a:t>//</a:t>
            </a:r>
            <a:r>
              <a:rPr lang="ru-RU" sz="1400" dirty="0" smtClean="0"/>
              <a:t>далее на следующей странице</a:t>
            </a:r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18693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Задание 3. Страница приветствия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59999" y="1685249"/>
            <a:ext cx="1090270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 // Обработка нажатия кнопки</a:t>
            </a:r>
          </a:p>
          <a:p>
            <a:r>
              <a:rPr lang="en-US" sz="1600" dirty="0"/>
              <a:t>            </a:t>
            </a:r>
            <a:r>
              <a:rPr lang="en-US" sz="1600" dirty="0" err="1"/>
              <a:t>greetButton.Clicked</a:t>
            </a:r>
            <a:r>
              <a:rPr lang="en-US" sz="1600" dirty="0"/>
              <a:t> += (sender, e) =&gt;</a:t>
            </a:r>
          </a:p>
          <a:p>
            <a:r>
              <a:rPr lang="ru-RU" sz="1600" dirty="0"/>
              <a:t>            {</a:t>
            </a:r>
          </a:p>
          <a:p>
            <a:r>
              <a:rPr lang="en-US" sz="1600" dirty="0"/>
              <a:t>                </a:t>
            </a:r>
            <a:r>
              <a:rPr lang="en-US" sz="1600" dirty="0" err="1"/>
              <a:t>greetingLabel.Text</a:t>
            </a:r>
            <a:r>
              <a:rPr lang="en-US" sz="1600" dirty="0"/>
              <a:t> = $"</a:t>
            </a:r>
            <a:r>
              <a:rPr lang="ru-RU" sz="1600" dirty="0"/>
              <a:t>Привет, {</a:t>
            </a:r>
            <a:r>
              <a:rPr lang="en-US" sz="1600" dirty="0" err="1"/>
              <a:t>nameEntry.Text</a:t>
            </a:r>
            <a:r>
              <a:rPr lang="en-US" sz="1600" dirty="0"/>
              <a:t>}!";</a:t>
            </a:r>
          </a:p>
          <a:p>
            <a:r>
              <a:rPr lang="ru-RU" sz="1600" dirty="0"/>
              <a:t>            };</a:t>
            </a:r>
          </a:p>
          <a:p>
            <a:r>
              <a:rPr lang="ru-RU" sz="1600" dirty="0"/>
              <a:t>            // Создание вертикального стека для размещения элементов</a:t>
            </a:r>
          </a:p>
          <a:p>
            <a:r>
              <a:rPr lang="en-US" sz="1600" dirty="0"/>
              <a:t>            </a:t>
            </a:r>
            <a:r>
              <a:rPr lang="en-US" sz="1600" dirty="0" err="1"/>
              <a:t>StackLayout</a:t>
            </a:r>
            <a:r>
              <a:rPr lang="en-US" sz="1600" dirty="0"/>
              <a:t> </a:t>
            </a:r>
            <a:r>
              <a:rPr lang="en-US" sz="1600" dirty="0" err="1"/>
              <a:t>stackLayout</a:t>
            </a:r>
            <a:r>
              <a:rPr lang="en-US" sz="1600" dirty="0"/>
              <a:t> = new </a:t>
            </a:r>
            <a:r>
              <a:rPr lang="en-US" sz="1600" dirty="0" err="1"/>
              <a:t>StackLayout</a:t>
            </a:r>
            <a:endParaRPr lang="en-US" sz="1600" dirty="0"/>
          </a:p>
          <a:p>
            <a:r>
              <a:rPr lang="ru-RU" sz="1600" dirty="0"/>
              <a:t>            {</a:t>
            </a:r>
          </a:p>
          <a:p>
            <a:r>
              <a:rPr lang="en-US" sz="1600" dirty="0"/>
              <a:t>                Children = { header, </a:t>
            </a:r>
            <a:r>
              <a:rPr lang="en-US" sz="1600" dirty="0" err="1"/>
              <a:t>nameEntry</a:t>
            </a:r>
            <a:r>
              <a:rPr lang="en-US" sz="1600" dirty="0"/>
              <a:t>, </a:t>
            </a:r>
            <a:r>
              <a:rPr lang="en-US" sz="1600" dirty="0" err="1"/>
              <a:t>greetButton</a:t>
            </a:r>
            <a:r>
              <a:rPr lang="en-US" sz="1600" dirty="0"/>
              <a:t>, </a:t>
            </a:r>
            <a:r>
              <a:rPr lang="en-US" sz="1600" dirty="0" err="1"/>
              <a:t>greetingLabel</a:t>
            </a:r>
            <a:r>
              <a:rPr lang="en-US" sz="1600" dirty="0"/>
              <a:t> },</a:t>
            </a:r>
          </a:p>
          <a:p>
            <a:r>
              <a:rPr lang="en-US" sz="1600" dirty="0"/>
              <a:t>                Padding = 20,</a:t>
            </a:r>
          </a:p>
          <a:p>
            <a:r>
              <a:rPr lang="en-US" sz="1600" dirty="0"/>
              <a:t>                </a:t>
            </a:r>
            <a:r>
              <a:rPr lang="en-US" sz="1600" dirty="0" err="1"/>
              <a:t>VerticalOptions</a:t>
            </a:r>
            <a:r>
              <a:rPr lang="en-US" sz="1600" dirty="0"/>
              <a:t> = </a:t>
            </a:r>
            <a:r>
              <a:rPr lang="en-US" sz="1600" dirty="0" err="1"/>
              <a:t>LayoutOptions.CenterAndExpand</a:t>
            </a:r>
            <a:endParaRPr lang="en-US" sz="1600" dirty="0"/>
          </a:p>
          <a:p>
            <a:r>
              <a:rPr lang="ru-RU" sz="1600" dirty="0"/>
              <a:t>            };</a:t>
            </a:r>
          </a:p>
          <a:p>
            <a:endParaRPr lang="ru-RU" sz="1600" dirty="0"/>
          </a:p>
          <a:p>
            <a:r>
              <a:rPr lang="ru-RU" sz="1600" dirty="0"/>
              <a:t>            // Установка содержимого страницы</a:t>
            </a:r>
          </a:p>
          <a:p>
            <a:r>
              <a:rPr lang="en-US" sz="1600" dirty="0"/>
              <a:t>            </a:t>
            </a:r>
            <a:r>
              <a:rPr lang="en-US" sz="1600" dirty="0" err="1"/>
              <a:t>this.Content</a:t>
            </a:r>
            <a:r>
              <a:rPr lang="en-US" sz="1600" dirty="0"/>
              <a:t> = </a:t>
            </a:r>
            <a:r>
              <a:rPr lang="en-US" sz="1600" dirty="0" err="1"/>
              <a:t>stackLayout</a:t>
            </a:r>
            <a:r>
              <a:rPr lang="en-US" sz="1600" dirty="0"/>
              <a:t>;</a:t>
            </a:r>
          </a:p>
          <a:p>
            <a:r>
              <a:rPr lang="ru-RU" sz="1600" dirty="0"/>
              <a:t>        }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567543" y="6123694"/>
            <a:ext cx="98134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Сделайте скриншот кода </a:t>
            </a:r>
            <a:r>
              <a:rPr lang="en-US" sz="2000" dirty="0" smtClean="0"/>
              <a:t>XAML </a:t>
            </a:r>
            <a:r>
              <a:rPr lang="ru-RU" sz="2000" dirty="0" smtClean="0"/>
              <a:t>и приложения и прикрепите к отчету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3912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Задание 4. </a:t>
            </a:r>
            <a:r>
              <a:rPr lang="ru-RU" dirty="0"/>
              <a:t>Страница приветствия </a:t>
            </a:r>
            <a:r>
              <a:rPr lang="ru-RU" dirty="0" smtClean="0"/>
              <a:t>(</a:t>
            </a:r>
            <a:r>
              <a:rPr lang="en-US" dirty="0" smtClean="0"/>
              <a:t>XAML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59999" y="1685249"/>
            <a:ext cx="10902707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 smtClean="0"/>
              <a:t>Значительную часть кода в задании 3 можно перенести в </a:t>
            </a:r>
            <a:r>
              <a:rPr lang="en-US" sz="1300" b="1" dirty="0" smtClean="0"/>
              <a:t>XAML. </a:t>
            </a:r>
            <a:r>
              <a:rPr lang="ru-RU" sz="1300" b="1" dirty="0" smtClean="0"/>
              <a:t>К примеру один из элементов будет выглядеть так</a:t>
            </a:r>
            <a:r>
              <a:rPr lang="en-US" sz="1300" b="1" dirty="0" smtClean="0"/>
              <a:t>:</a:t>
            </a:r>
          </a:p>
          <a:p>
            <a:r>
              <a:rPr lang="en-US" sz="1300" dirty="0"/>
              <a:t> &lt;Label Text="</a:t>
            </a:r>
            <a:r>
              <a:rPr lang="ru-RU" sz="1300" dirty="0"/>
              <a:t>Введите ваше имя"</a:t>
            </a:r>
          </a:p>
          <a:p>
            <a:r>
              <a:rPr lang="ru-RU" sz="1300" dirty="0"/>
              <a:t>               </a:t>
            </a:r>
            <a:r>
              <a:rPr lang="en-US" sz="1300" dirty="0" err="1"/>
              <a:t>FontSize</a:t>
            </a:r>
            <a:r>
              <a:rPr lang="en-US" sz="1300" dirty="0"/>
              <a:t>="24"</a:t>
            </a:r>
          </a:p>
          <a:p>
            <a:r>
              <a:rPr lang="en-US" sz="1300" dirty="0"/>
              <a:t>               </a:t>
            </a:r>
            <a:r>
              <a:rPr lang="en-US" sz="1300" dirty="0" err="1"/>
              <a:t>HorizontalOptions</a:t>
            </a:r>
            <a:r>
              <a:rPr lang="en-US" sz="1300" dirty="0"/>
              <a:t>="Center"</a:t>
            </a:r>
          </a:p>
          <a:p>
            <a:r>
              <a:rPr lang="en-US" sz="1300" dirty="0"/>
              <a:t>               </a:t>
            </a:r>
            <a:r>
              <a:rPr lang="en-US" sz="1300" dirty="0" err="1"/>
              <a:t>TextColor</a:t>
            </a:r>
            <a:r>
              <a:rPr lang="en-US" sz="1300" dirty="0"/>
              <a:t>="White" </a:t>
            </a:r>
            <a:r>
              <a:rPr lang="en-US" sz="1300" dirty="0" smtClean="0"/>
              <a:t>/&gt;</a:t>
            </a:r>
          </a:p>
          <a:p>
            <a:r>
              <a:rPr lang="ru-RU" sz="1300" b="1" dirty="0" smtClean="0"/>
              <a:t>Дополните </a:t>
            </a:r>
            <a:r>
              <a:rPr lang="en-US" sz="1300" b="1" dirty="0" smtClean="0"/>
              <a:t>XAML </a:t>
            </a:r>
            <a:r>
              <a:rPr lang="ru-RU" sz="1300" b="1" dirty="0" smtClean="0"/>
              <a:t>код и внесите данный </a:t>
            </a:r>
            <a:r>
              <a:rPr lang="en-US" sz="1300" b="1" dirty="0" err="1" smtClean="0"/>
              <a:t>cs</a:t>
            </a:r>
            <a:r>
              <a:rPr lang="en-US" sz="1300" b="1" dirty="0" smtClean="0"/>
              <a:t> </a:t>
            </a:r>
            <a:r>
              <a:rPr lang="ru-RU" sz="1300" b="1" dirty="0" smtClean="0"/>
              <a:t>код, который будет обрабатывать нажатие</a:t>
            </a:r>
          </a:p>
          <a:p>
            <a:r>
              <a:rPr lang="en-US" sz="1300" dirty="0" smtClean="0"/>
              <a:t>using </a:t>
            </a:r>
            <a:r>
              <a:rPr lang="en-US" sz="1300" dirty="0" err="1"/>
              <a:t>Xamarin.Forms</a:t>
            </a:r>
            <a:r>
              <a:rPr lang="en-US" sz="1300" dirty="0"/>
              <a:t>;</a:t>
            </a:r>
          </a:p>
          <a:p>
            <a:endParaRPr lang="en-US" sz="1300" dirty="0"/>
          </a:p>
          <a:p>
            <a:r>
              <a:rPr lang="en-US" sz="1300" dirty="0"/>
              <a:t>namespace App20</a:t>
            </a:r>
          </a:p>
          <a:p>
            <a:r>
              <a:rPr lang="en-US" sz="1300" dirty="0"/>
              <a:t>{</a:t>
            </a:r>
          </a:p>
          <a:p>
            <a:r>
              <a:rPr lang="en-US" sz="1300" dirty="0"/>
              <a:t>    public partial class </a:t>
            </a:r>
            <a:r>
              <a:rPr lang="en-US" sz="1300" dirty="0" err="1"/>
              <a:t>MainPage</a:t>
            </a:r>
            <a:r>
              <a:rPr lang="en-US" sz="1300" dirty="0"/>
              <a:t> : </a:t>
            </a:r>
            <a:r>
              <a:rPr lang="en-US" sz="1300" dirty="0" err="1"/>
              <a:t>ContentPage</a:t>
            </a:r>
            <a:endParaRPr lang="en-US" sz="1300" dirty="0"/>
          </a:p>
          <a:p>
            <a:r>
              <a:rPr lang="en-US" sz="1300" dirty="0"/>
              <a:t>    {</a:t>
            </a:r>
          </a:p>
          <a:p>
            <a:r>
              <a:rPr lang="en-US" sz="1300" dirty="0"/>
              <a:t>        public </a:t>
            </a:r>
            <a:r>
              <a:rPr lang="en-US" sz="1300" dirty="0" err="1"/>
              <a:t>MainPage</a:t>
            </a:r>
            <a:r>
              <a:rPr lang="en-US" sz="1300" dirty="0"/>
              <a:t>()</a:t>
            </a:r>
          </a:p>
          <a:p>
            <a:r>
              <a:rPr lang="en-US" sz="1300" dirty="0"/>
              <a:t>        {</a:t>
            </a:r>
          </a:p>
          <a:p>
            <a:r>
              <a:rPr lang="en-US" sz="1300" dirty="0"/>
              <a:t>            </a:t>
            </a:r>
            <a:r>
              <a:rPr lang="en-US" sz="1300" dirty="0" err="1"/>
              <a:t>InitializeComponent</a:t>
            </a:r>
            <a:r>
              <a:rPr lang="en-US" sz="1300" dirty="0"/>
              <a:t>();</a:t>
            </a:r>
          </a:p>
          <a:p>
            <a:r>
              <a:rPr lang="en-US" sz="1300" dirty="0"/>
              <a:t>        }</a:t>
            </a:r>
          </a:p>
          <a:p>
            <a:endParaRPr lang="en-US" sz="1300" dirty="0"/>
          </a:p>
          <a:p>
            <a:r>
              <a:rPr lang="en-US" sz="1300" dirty="0"/>
              <a:t>        private void </a:t>
            </a:r>
            <a:r>
              <a:rPr lang="en-US" sz="1300" dirty="0" err="1"/>
              <a:t>OnGreetButtonClicked</a:t>
            </a:r>
            <a:r>
              <a:rPr lang="en-US" sz="1300" dirty="0"/>
              <a:t>(object sender, </a:t>
            </a:r>
            <a:r>
              <a:rPr lang="en-US" sz="1300" dirty="0" err="1"/>
              <a:t>EventArgs</a:t>
            </a:r>
            <a:r>
              <a:rPr lang="en-US" sz="1300" dirty="0"/>
              <a:t> e)</a:t>
            </a:r>
          </a:p>
          <a:p>
            <a:r>
              <a:rPr lang="en-US" sz="1300" dirty="0"/>
              <a:t>        {</a:t>
            </a:r>
          </a:p>
          <a:p>
            <a:r>
              <a:rPr lang="en-US" sz="1300" dirty="0"/>
              <a:t>            </a:t>
            </a:r>
            <a:r>
              <a:rPr lang="en-US" sz="1300" dirty="0" err="1"/>
              <a:t>greetingLabel.Text</a:t>
            </a:r>
            <a:r>
              <a:rPr lang="en-US" sz="1300" dirty="0"/>
              <a:t> = $"</a:t>
            </a:r>
            <a:r>
              <a:rPr lang="ru-RU" sz="1300" dirty="0"/>
              <a:t>Привет, {</a:t>
            </a:r>
            <a:r>
              <a:rPr lang="en-US" sz="1300" dirty="0" err="1"/>
              <a:t>nameEntry.Text</a:t>
            </a:r>
            <a:r>
              <a:rPr lang="en-US" sz="1300" dirty="0"/>
              <a:t>}!";</a:t>
            </a:r>
          </a:p>
          <a:p>
            <a:r>
              <a:rPr lang="en-US" sz="1300" dirty="0"/>
              <a:t>        }</a:t>
            </a:r>
          </a:p>
          <a:p>
            <a:r>
              <a:rPr lang="en-US" sz="1300" dirty="0"/>
              <a:t>    }</a:t>
            </a:r>
          </a:p>
          <a:p>
            <a:r>
              <a:rPr lang="en-US" sz="1300" dirty="0"/>
              <a:t>}</a:t>
            </a:r>
            <a:endParaRPr lang="ru-RU" sz="13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67543" y="6123694"/>
            <a:ext cx="98134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Сделайте скриншот кода </a:t>
            </a:r>
            <a:r>
              <a:rPr lang="en-US" sz="2000" dirty="0" smtClean="0"/>
              <a:t>XAML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748508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7"/>
          <p:cNvSpPr txBox="1">
            <a:spLocks noGrp="1"/>
          </p:cNvSpPr>
          <p:nvPr>
            <p:ph type="title"/>
          </p:nvPr>
        </p:nvSpPr>
        <p:spPr>
          <a:xfrm>
            <a:off x="950967" y="1151533"/>
            <a:ext cx="11241200" cy="1796800"/>
          </a:xfrm>
          <a:prstGeom prst="rect">
            <a:avLst/>
          </a:prstGeom>
        </p:spPr>
        <p:txBody>
          <a:bodyPr spcFirstLastPara="1" wrap="square" lIns="121900" tIns="121900" rIns="975333" bIns="121900" anchor="ctr" anchorCtr="0">
            <a:noAutofit/>
          </a:bodyPr>
          <a:lstStyle/>
          <a:p>
            <a:r>
              <a:rPr lang="en" dirty="0"/>
              <a:t>THANKS</a:t>
            </a:r>
            <a:endParaRPr dirty="0"/>
          </a:p>
        </p:txBody>
      </p:sp>
      <p:sp>
        <p:nvSpPr>
          <p:cNvPr id="406" name="Google Shape;406;p47"/>
          <p:cNvSpPr txBox="1"/>
          <p:nvPr/>
        </p:nvSpPr>
        <p:spPr>
          <a:xfrm>
            <a:off x="950967" y="5791467"/>
            <a:ext cx="4343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Please keep this slide for attribution</a:t>
            </a:r>
            <a:endParaRPr sz="1333" kern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407" name="Google Shape;407;p47"/>
          <p:cNvSpPr/>
          <p:nvPr/>
        </p:nvSpPr>
        <p:spPr>
          <a:xfrm>
            <a:off x="6945935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408" name="Google Shape;408;p47"/>
          <p:cNvSpPr/>
          <p:nvPr/>
        </p:nvSpPr>
        <p:spPr>
          <a:xfrm>
            <a:off x="8175427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409" name="Google Shape;409;p47"/>
          <p:cNvSpPr/>
          <p:nvPr/>
        </p:nvSpPr>
        <p:spPr>
          <a:xfrm>
            <a:off x="9404919" y="5551072"/>
            <a:ext cx="587600" cy="587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latin typeface="Albert Sans"/>
              <a:ea typeface="Albert Sans"/>
              <a:cs typeface="Albert Sans"/>
              <a:sym typeface="Albert Sans"/>
            </a:endParaRPr>
          </a:p>
        </p:txBody>
      </p:sp>
      <p:grpSp>
        <p:nvGrpSpPr>
          <p:cNvPr id="410" name="Google Shape;410;p47"/>
          <p:cNvGrpSpPr/>
          <p:nvPr/>
        </p:nvGrpSpPr>
        <p:grpSpPr>
          <a:xfrm>
            <a:off x="7066213" y="5671264"/>
            <a:ext cx="347028" cy="347011"/>
            <a:chOff x="266768" y="1721375"/>
            <a:chExt cx="397907" cy="397887"/>
          </a:xfrm>
        </p:grpSpPr>
        <p:sp>
          <p:nvSpPr>
            <p:cNvPr id="411" name="Google Shape;411;p47"/>
            <p:cNvSpPr/>
            <p:nvPr/>
          </p:nvSpPr>
          <p:spPr>
            <a:xfrm>
              <a:off x="454843" y="1791037"/>
              <a:ext cx="136218" cy="328222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47"/>
            <p:cNvSpPr/>
            <p:nvPr/>
          </p:nvSpPr>
          <p:spPr>
            <a:xfrm>
              <a:off x="266768" y="1721375"/>
              <a:ext cx="397907" cy="397887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3" name="Google Shape;413;p47"/>
          <p:cNvGrpSpPr/>
          <p:nvPr/>
        </p:nvGrpSpPr>
        <p:grpSpPr>
          <a:xfrm>
            <a:off x="9525243" y="5671252"/>
            <a:ext cx="347011" cy="347011"/>
            <a:chOff x="1379798" y="1723250"/>
            <a:chExt cx="397887" cy="397887"/>
          </a:xfrm>
        </p:grpSpPr>
        <p:sp>
          <p:nvSpPr>
            <p:cNvPr id="414" name="Google Shape;414;p47"/>
            <p:cNvSpPr/>
            <p:nvPr/>
          </p:nvSpPr>
          <p:spPr>
            <a:xfrm>
              <a:off x="1462169" y="1793977"/>
              <a:ext cx="23354" cy="23312"/>
            </a:xfrm>
            <a:custGeom>
              <a:avLst/>
              <a:gdLst/>
              <a:ahLst/>
              <a:cxnLst/>
              <a:rect l="l" t="t" r="r" b="b"/>
              <a:pathLst>
                <a:path w="1119" h="1117" extrusionOk="0">
                  <a:moveTo>
                    <a:pt x="559" y="1"/>
                  </a:moveTo>
                  <a:cubicBezTo>
                    <a:pt x="251" y="1"/>
                    <a:pt x="0" y="250"/>
                    <a:pt x="0" y="558"/>
                  </a:cubicBezTo>
                  <a:cubicBezTo>
                    <a:pt x="0" y="866"/>
                    <a:pt x="251" y="1117"/>
                    <a:pt x="559" y="1117"/>
                  </a:cubicBezTo>
                  <a:cubicBezTo>
                    <a:pt x="867" y="1117"/>
                    <a:pt x="1118" y="866"/>
                    <a:pt x="1118" y="558"/>
                  </a:cubicBezTo>
                  <a:cubicBezTo>
                    <a:pt x="1118" y="250"/>
                    <a:pt x="867" y="1"/>
                    <a:pt x="5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47"/>
            <p:cNvSpPr/>
            <p:nvPr/>
          </p:nvSpPr>
          <p:spPr>
            <a:xfrm>
              <a:off x="1379798" y="1723250"/>
              <a:ext cx="397887" cy="397887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47"/>
            <p:cNvSpPr/>
            <p:nvPr/>
          </p:nvSpPr>
          <p:spPr>
            <a:xfrm>
              <a:off x="1555413" y="1886846"/>
              <a:ext cx="139912" cy="163558"/>
            </a:xfrm>
            <a:custGeom>
              <a:avLst/>
              <a:gdLst/>
              <a:ahLst/>
              <a:cxnLst/>
              <a:rect l="l" t="t" r="r" b="b"/>
              <a:pathLst>
                <a:path w="6704" h="7837" extrusionOk="0">
                  <a:moveTo>
                    <a:pt x="4182" y="0"/>
                  </a:moveTo>
                  <a:cubicBezTo>
                    <a:pt x="3474" y="0"/>
                    <a:pt x="2782" y="261"/>
                    <a:pt x="2332" y="711"/>
                  </a:cubicBezTo>
                  <a:cubicBezTo>
                    <a:pt x="2108" y="935"/>
                    <a:pt x="1938" y="1142"/>
                    <a:pt x="1686" y="1142"/>
                  </a:cubicBezTo>
                  <a:cubicBezTo>
                    <a:pt x="1618" y="1142"/>
                    <a:pt x="1544" y="1127"/>
                    <a:pt x="1462" y="1093"/>
                  </a:cubicBezTo>
                  <a:cubicBezTo>
                    <a:pt x="1253" y="1006"/>
                    <a:pt x="1117" y="803"/>
                    <a:pt x="1117" y="576"/>
                  </a:cubicBezTo>
                  <a:lnTo>
                    <a:pt x="1117" y="17"/>
                  </a:lnTo>
                  <a:lnTo>
                    <a:pt x="1" y="17"/>
                  </a:lnTo>
                  <a:lnTo>
                    <a:pt x="1" y="7836"/>
                  </a:lnTo>
                  <a:lnTo>
                    <a:pt x="1117" y="7836"/>
                  </a:lnTo>
                  <a:lnTo>
                    <a:pt x="1117" y="3370"/>
                  </a:lnTo>
                  <a:cubicBezTo>
                    <a:pt x="1117" y="2137"/>
                    <a:pt x="2120" y="1135"/>
                    <a:pt x="3351" y="1135"/>
                  </a:cubicBezTo>
                  <a:cubicBezTo>
                    <a:pt x="4584" y="1135"/>
                    <a:pt x="5585" y="2137"/>
                    <a:pt x="5585" y="3370"/>
                  </a:cubicBezTo>
                  <a:lnTo>
                    <a:pt x="5585" y="7836"/>
                  </a:lnTo>
                  <a:lnTo>
                    <a:pt x="6703" y="7836"/>
                  </a:lnTo>
                  <a:lnTo>
                    <a:pt x="6703" y="2384"/>
                  </a:lnTo>
                  <a:cubicBezTo>
                    <a:pt x="6703" y="1266"/>
                    <a:pt x="5932" y="245"/>
                    <a:pt x="4648" y="38"/>
                  </a:cubicBezTo>
                  <a:cubicBezTo>
                    <a:pt x="4493" y="13"/>
                    <a:pt x="4337" y="0"/>
                    <a:pt x="41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47"/>
            <p:cNvSpPr/>
            <p:nvPr/>
          </p:nvSpPr>
          <p:spPr>
            <a:xfrm>
              <a:off x="1462169" y="1887200"/>
              <a:ext cx="23354" cy="163203"/>
            </a:xfrm>
            <a:custGeom>
              <a:avLst/>
              <a:gdLst/>
              <a:ahLst/>
              <a:cxnLst/>
              <a:rect l="l" t="t" r="r" b="b"/>
              <a:pathLst>
                <a:path w="1119" h="7820" extrusionOk="0">
                  <a:moveTo>
                    <a:pt x="0" y="0"/>
                  </a:moveTo>
                  <a:lnTo>
                    <a:pt x="0" y="7819"/>
                  </a:lnTo>
                  <a:lnTo>
                    <a:pt x="1118" y="7819"/>
                  </a:lnTo>
                  <a:lnTo>
                    <a:pt x="1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8" name="Google Shape;418;p47"/>
          <p:cNvGrpSpPr/>
          <p:nvPr/>
        </p:nvGrpSpPr>
        <p:grpSpPr>
          <a:xfrm>
            <a:off x="8295745" y="5671252"/>
            <a:ext cx="346992" cy="347011"/>
            <a:chOff x="864491" y="1723250"/>
            <a:chExt cx="397866" cy="397887"/>
          </a:xfrm>
        </p:grpSpPr>
        <p:sp>
          <p:nvSpPr>
            <p:cNvPr id="419" name="Google Shape;419;p47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47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47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0" name="Google Shape;7541;p6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76150" y="6451321"/>
            <a:ext cx="1016017" cy="4066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6837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Установка среды разработки</a:t>
            </a:r>
            <a:endParaRPr lang="ru-RU" dirty="0"/>
          </a:p>
        </p:txBody>
      </p:sp>
      <p:sp>
        <p:nvSpPr>
          <p:cNvPr id="5" name="Google Shape;151;p29"/>
          <p:cNvSpPr txBox="1"/>
          <p:nvPr/>
        </p:nvSpPr>
        <p:spPr>
          <a:xfrm>
            <a:off x="302332" y="1568977"/>
            <a:ext cx="10929668" cy="142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2000" dirty="0" smtClean="0"/>
              <a:t>	</a:t>
            </a:r>
            <a:r>
              <a:rPr lang="ru-RU" sz="2000" dirty="0" smtClean="0"/>
              <a:t>Для выполнения практической работы необходимо, чтобы в </a:t>
            </a:r>
            <a:r>
              <a:rPr lang="en-US" sz="2000" dirty="0" smtClean="0"/>
              <a:t>Visual Studio </a:t>
            </a:r>
            <a:r>
              <a:rPr lang="ru-RU" sz="2000" dirty="0" smtClean="0"/>
              <a:t>была установлена кроссплатформенная разработка на </a:t>
            </a:r>
            <a:r>
              <a:rPr lang="en-US" sz="2000" dirty="0" err="1" smtClean="0"/>
              <a:t>Xamarin</a:t>
            </a:r>
            <a:r>
              <a:rPr lang="en-US" sz="2000" dirty="0" smtClean="0"/>
              <a:t>.</a:t>
            </a:r>
            <a:r>
              <a:rPr lang="ru-RU" sz="2000" kern="0" dirty="0">
                <a:solidFill>
                  <a:srgbClr val="191919"/>
                </a:solidFill>
                <a:latin typeface="Archivo"/>
                <a:sym typeface="Archivo"/>
              </a:rPr>
              <a:t> </a:t>
            </a:r>
            <a:r>
              <a:rPr lang="ru-RU" sz="2000" kern="0" dirty="0" smtClean="0">
                <a:solidFill>
                  <a:srgbClr val="191919"/>
                </a:solidFill>
                <a:latin typeface="Archivo"/>
                <a:sym typeface="Archivo"/>
              </a:rPr>
              <a:t>Установка выполнялась в ходе практической работы №1 (в данный момент открыта на сайте).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000" kern="0" dirty="0" smtClean="0">
                <a:solidFill>
                  <a:srgbClr val="191919"/>
                </a:solidFill>
                <a:latin typeface="Archivo"/>
                <a:sym typeface="Archivo"/>
              </a:rPr>
              <a:t>	</a:t>
            </a:r>
            <a:r>
              <a:rPr lang="ru-RU" sz="2000" kern="0" dirty="0" smtClean="0">
                <a:solidFill>
                  <a:srgbClr val="191919"/>
                </a:solidFill>
                <a:latin typeface="Archivo"/>
                <a:sym typeface="Archivo"/>
              </a:rPr>
              <a:t>При ошибке </a:t>
            </a:r>
            <a:r>
              <a:rPr lang="en-US" sz="2000" b="1" kern="0" dirty="0">
                <a:solidFill>
                  <a:srgbClr val="191919"/>
                </a:solidFill>
                <a:latin typeface="Archivo"/>
                <a:sym typeface="Archivo"/>
              </a:rPr>
              <a:t>ADB0010: </a:t>
            </a:r>
            <a:r>
              <a:rPr lang="en-US" sz="2000" b="1" kern="0" dirty="0" err="1">
                <a:solidFill>
                  <a:srgbClr val="191919"/>
                </a:solidFill>
                <a:latin typeface="Archivo"/>
                <a:sym typeface="Archivo"/>
              </a:rPr>
              <a:t>Mono.AndroidTools.InstallFailedException</a:t>
            </a:r>
            <a:r>
              <a:rPr lang="en-US" sz="2000" b="1" kern="0" dirty="0">
                <a:solidFill>
                  <a:srgbClr val="191919"/>
                </a:solidFill>
                <a:latin typeface="Archivo"/>
                <a:sym typeface="Archivo"/>
              </a:rPr>
              <a:t>: Unexpected install output: Exception occurred while </a:t>
            </a:r>
            <a:r>
              <a:rPr lang="en-US" sz="2000" b="1" kern="0" dirty="0" err="1" smtClean="0">
                <a:solidFill>
                  <a:srgbClr val="191919"/>
                </a:solidFill>
                <a:latin typeface="Archivo"/>
                <a:sym typeface="Archivo"/>
              </a:rPr>
              <a:t>executing:java.lang.NullPointerException</a:t>
            </a:r>
            <a:r>
              <a:rPr lang="ru-RU" sz="2000" b="1" kern="0" dirty="0" smtClean="0">
                <a:solidFill>
                  <a:srgbClr val="191919"/>
                </a:solidFill>
                <a:latin typeface="Archivo"/>
                <a:sym typeface="Archivo"/>
              </a:rPr>
              <a:t> </a:t>
            </a:r>
            <a:r>
              <a:rPr lang="ru-RU" sz="2000" kern="0" dirty="0" smtClean="0">
                <a:solidFill>
                  <a:srgbClr val="191919"/>
                </a:solidFill>
                <a:latin typeface="Archivo"/>
                <a:sym typeface="Archivo"/>
              </a:rPr>
              <a:t>советую</a:t>
            </a:r>
            <a:r>
              <a:rPr lang="en-US" sz="2000" b="1" kern="0" dirty="0">
                <a:solidFill>
                  <a:srgbClr val="191919"/>
                </a:solidFill>
                <a:latin typeface="Archivo"/>
                <a:sym typeface="Archivo"/>
              </a:rPr>
              <a:t> </a:t>
            </a:r>
            <a:r>
              <a:rPr lang="ru-RU" sz="2000" kern="0" dirty="0" smtClean="0">
                <a:solidFill>
                  <a:srgbClr val="191919"/>
                </a:solidFill>
                <a:latin typeface="Archivo"/>
                <a:sym typeface="Archivo"/>
              </a:rPr>
              <a:t>установить последнюю версию </a:t>
            </a:r>
            <a:r>
              <a:rPr lang="en-US" sz="2000" kern="0" dirty="0">
                <a:solidFill>
                  <a:srgbClr val="191919"/>
                </a:solidFill>
                <a:latin typeface="Archivo"/>
                <a:sym typeface="Archivo"/>
              </a:rPr>
              <a:t>Java (</a:t>
            </a:r>
            <a:r>
              <a:rPr lang="en-US" sz="2000" kern="0" dirty="0">
                <a:solidFill>
                  <a:srgbClr val="191919"/>
                </a:solidFill>
                <a:latin typeface="Archivo"/>
                <a:sym typeface="Archivo"/>
                <a:hlinkClick r:id="rId3"/>
              </a:rPr>
              <a:t>https://</a:t>
            </a:r>
            <a:r>
              <a:rPr lang="en-US" sz="2000" kern="0" dirty="0" smtClean="0">
                <a:solidFill>
                  <a:srgbClr val="191919"/>
                </a:solidFill>
                <a:latin typeface="Archivo"/>
                <a:sym typeface="Archivo"/>
                <a:hlinkClick r:id="rId3"/>
              </a:rPr>
              <a:t>www.java.com/ru/download/manual.jsp</a:t>
            </a:r>
            <a:r>
              <a:rPr lang="en-US" sz="2000" kern="0" dirty="0" smtClean="0">
                <a:solidFill>
                  <a:srgbClr val="191919"/>
                </a:solidFill>
                <a:latin typeface="Archivo"/>
                <a:sym typeface="Archivo"/>
              </a:rPr>
              <a:t>), </a:t>
            </a:r>
            <a:r>
              <a:rPr lang="ru-RU" sz="2000" kern="0" dirty="0" smtClean="0">
                <a:solidFill>
                  <a:srgbClr val="191919"/>
                </a:solidFill>
                <a:latin typeface="Archivo"/>
                <a:sym typeface="Archivo"/>
              </a:rPr>
              <a:t>а также удалить ваш эмулятор, установленный после загрузки, и установить самим, к примеру, версию 8</a:t>
            </a:r>
            <a:r>
              <a:rPr lang="en-US" sz="2000" kern="0" dirty="0" smtClean="0">
                <a:solidFill>
                  <a:srgbClr val="191919"/>
                </a:solidFill>
                <a:latin typeface="Archivo"/>
                <a:sym typeface="Archivo"/>
              </a:rPr>
              <a:t>:</a:t>
            </a:r>
            <a:endParaRPr lang="en-US" sz="2000" b="1" kern="0" dirty="0" smtClean="0">
              <a:solidFill>
                <a:srgbClr val="191919"/>
              </a:solidFill>
              <a:latin typeface="Archivo"/>
              <a:sym typeface="Archiv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68" y="4353605"/>
            <a:ext cx="5637038" cy="202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221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/>
              <a:t>Создание страниц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487"/>
          <a:stretch/>
        </p:blipFill>
        <p:spPr>
          <a:xfrm>
            <a:off x="1879766" y="1673677"/>
            <a:ext cx="8432467" cy="496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83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Задание 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59999" y="1685249"/>
            <a:ext cx="109027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Добавим в проект </a:t>
            </a:r>
            <a:r>
              <a:rPr lang="ru-RU" dirty="0" err="1" smtClean="0">
                <a:solidFill>
                  <a:srgbClr val="000000"/>
                </a:solidFill>
                <a:latin typeface="-apple-system"/>
              </a:rPr>
              <a:t>HelloApp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-apple-system"/>
              </a:rPr>
              <a:t>(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с вкладками)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обычный класс на языке C#, который назовем </a:t>
            </a:r>
            <a:r>
              <a:rPr lang="ru-RU" b="1" dirty="0" err="1">
                <a:solidFill>
                  <a:srgbClr val="000000"/>
                </a:solidFill>
                <a:latin typeface="-apple-system"/>
              </a:rPr>
              <a:t>StartPage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99" y="2170340"/>
            <a:ext cx="2346537" cy="185807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58719" y="4144173"/>
            <a:ext cx="2549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В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этом классе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укажем</a:t>
            </a:r>
            <a:endParaRPr lang="ru-RU" dirty="0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959999" y="4510216"/>
            <a:ext cx="8890583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using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Xamarin.Forms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;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 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namespace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HelloApp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{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class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StartPage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: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ContentPage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{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public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StartPage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{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/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Label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header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new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Label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 {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Text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lang="ru-RU" altLang="ru-RU" sz="1050" dirty="0" smtClean="0">
                <a:solidFill>
                  <a:srgbClr val="000000"/>
                </a:solidFill>
                <a:latin typeface="var(--code-font-family)"/>
              </a:rPr>
              <a:t>“</a:t>
            </a:r>
            <a:r>
              <a:rPr lang="en-US" altLang="ru-RU" sz="1050" dirty="0" smtClean="0">
                <a:solidFill>
                  <a:srgbClr val="000000"/>
                </a:solidFill>
                <a:latin typeface="var(--code-font-family)"/>
              </a:rPr>
              <a:t>&lt;</a:t>
            </a:r>
            <a:r>
              <a:rPr lang="ru-RU" altLang="ru-RU" sz="1050" dirty="0" smtClean="0">
                <a:solidFill>
                  <a:srgbClr val="000000"/>
                </a:solidFill>
                <a:latin typeface="var(--code-font-family)"/>
              </a:rPr>
              <a:t>тут введите информацию о том, кто выполняет данную работу</a:t>
            </a:r>
            <a:r>
              <a:rPr lang="en-US" altLang="ru-RU" sz="1050" dirty="0" smtClean="0">
                <a:solidFill>
                  <a:srgbClr val="000000"/>
                </a:solidFill>
                <a:latin typeface="var(--code-font-family)"/>
              </a:rPr>
              <a:t>&gt;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"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};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this.Content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kumimoji="0" lang="ru-RU" altLang="ru-RU" sz="105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header</a:t>
            </a: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;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}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}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}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613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Задание 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59999" y="1685249"/>
            <a:ext cx="109027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Чтобы обозначить </a:t>
            </a:r>
            <a:r>
              <a:rPr lang="ru-RU" sz="2000" dirty="0" err="1"/>
              <a:t>StartPage</a:t>
            </a:r>
            <a:r>
              <a:rPr lang="ru-RU" sz="2000" dirty="0"/>
              <a:t> в качестве стартовой страницы, изменим класс </a:t>
            </a:r>
            <a:r>
              <a:rPr lang="ru-RU" sz="2000" dirty="0" err="1"/>
              <a:t>App</a:t>
            </a:r>
            <a:r>
              <a:rPr lang="ru-RU" sz="2000" dirty="0"/>
              <a:t>: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653964" y="2285032"/>
            <a:ext cx="3897751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using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Xamarin.Forms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;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 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namespace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HelloApp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{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public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partial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class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App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: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Application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{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public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App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{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InitializeComponent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();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 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MainPage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=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new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StartPage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();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}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protected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override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void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SFMono-Regular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OnStart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()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{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    //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Handle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when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your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app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 </a:t>
            </a:r>
            <a:r>
              <a:rPr kumimoji="0" lang="ru-RU" alt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starts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ar(--code-font-family)"/>
              </a:rPr>
              <a:t>        }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11352" y="2285032"/>
            <a:ext cx="42610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SFMono-Regular"/>
              </a:rPr>
              <a:t> 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        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protected</a:t>
            </a:r>
            <a:r>
              <a:rPr lang="ru-RU" altLang="ru-RU" sz="1400" b="1" dirty="0">
                <a:solidFill>
                  <a:srgbClr val="000000"/>
                </a:solidFill>
                <a:latin typeface="SFMono-Regular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override</a:t>
            </a:r>
            <a:r>
              <a:rPr lang="ru-RU" altLang="ru-RU" sz="1400" b="1" dirty="0">
                <a:solidFill>
                  <a:srgbClr val="000000"/>
                </a:solidFill>
                <a:latin typeface="SFMono-Regular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void</a:t>
            </a:r>
            <a:r>
              <a:rPr lang="ru-RU" altLang="ru-RU" sz="1400" b="1" dirty="0">
                <a:solidFill>
                  <a:srgbClr val="000000"/>
                </a:solidFill>
                <a:latin typeface="SFMono-Regular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OnSleep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()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        {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            //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Handle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when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your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app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sleeps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        }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SFMono-Regular"/>
              </a:rPr>
              <a:t> 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        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protected</a:t>
            </a:r>
            <a:r>
              <a:rPr lang="ru-RU" altLang="ru-RU" sz="1400" b="1" dirty="0">
                <a:solidFill>
                  <a:srgbClr val="000000"/>
                </a:solidFill>
                <a:latin typeface="SFMono-Regular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override</a:t>
            </a:r>
            <a:r>
              <a:rPr lang="ru-RU" altLang="ru-RU" sz="1400" b="1" dirty="0">
                <a:solidFill>
                  <a:srgbClr val="000000"/>
                </a:solidFill>
                <a:latin typeface="SFMono-Regular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void</a:t>
            </a:r>
            <a:r>
              <a:rPr lang="ru-RU" altLang="ru-RU" sz="1400" b="1" dirty="0">
                <a:solidFill>
                  <a:srgbClr val="000000"/>
                </a:solidFill>
                <a:latin typeface="SFMono-Regular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OnResume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()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        {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            //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Handle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when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your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app</a:t>
            </a: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 </a:t>
            </a:r>
            <a:r>
              <a:rPr lang="ru-RU" altLang="ru-RU" sz="1400" b="1" dirty="0" err="1">
                <a:solidFill>
                  <a:srgbClr val="000000"/>
                </a:solidFill>
                <a:latin typeface="var(--code-font-family)"/>
              </a:rPr>
              <a:t>resumes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        }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    }</a:t>
            </a:r>
            <a:endParaRPr lang="ru-RU" altLang="ru-RU" sz="11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srgbClr val="000000"/>
                </a:solidFill>
                <a:latin typeface="var(--code-font-family)"/>
              </a:rPr>
              <a:t>}</a:t>
            </a:r>
            <a:endParaRPr lang="ru-RU" alt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329335" y="6131858"/>
            <a:ext cx="5533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Сделайте скриншот и прикрепите к отчету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899021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dirty="0" smtClean="0"/>
              <a:t>XAML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59999" y="1685249"/>
            <a:ext cx="109027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	</a:t>
            </a:r>
            <a:r>
              <a:rPr lang="ru-RU" sz="2000" dirty="0" smtClean="0"/>
              <a:t>Хотя </a:t>
            </a:r>
            <a:r>
              <a:rPr lang="ru-RU" sz="2000" dirty="0"/>
              <a:t>мы можем создавать весь интерфейс и в коде C#, как было рассмотрено в прошлой теме, но более предпочтительным способом является его описание в XAML. XAML представляет язык разметки на основе </a:t>
            </a:r>
            <a:r>
              <a:rPr lang="ru-RU" sz="2000" dirty="0" err="1"/>
              <a:t>xml</a:t>
            </a:r>
            <a:r>
              <a:rPr lang="ru-RU" sz="2000" dirty="0"/>
              <a:t> для создания объектов декларативным образом. Собственно поэтому при создании проекта уже по умолчанию в него добавляются два файла </a:t>
            </a:r>
            <a:r>
              <a:rPr lang="ru-RU" sz="2000" b="1" dirty="0" err="1"/>
              <a:t>MainPage.xaml</a:t>
            </a:r>
            <a:r>
              <a:rPr lang="ru-RU" sz="2000" dirty="0"/>
              <a:t> и </a:t>
            </a:r>
            <a:r>
              <a:rPr lang="ru-RU" sz="2000" b="1" dirty="0" err="1"/>
              <a:t>MainPage.xaml.cs</a:t>
            </a:r>
            <a:r>
              <a:rPr lang="ru-RU" sz="2000" dirty="0"/>
              <a:t>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99" y="3534980"/>
            <a:ext cx="2901708" cy="268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67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-apple-system"/>
              </a:rPr>
              <a:t>Элементы в XAML и их атрибуты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59999" y="1685249"/>
            <a:ext cx="1090270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	</a:t>
            </a:r>
            <a:r>
              <a:rPr lang="ru-RU" dirty="0" smtClean="0"/>
              <a:t>XAML </a:t>
            </a:r>
            <a:r>
              <a:rPr lang="ru-RU" dirty="0"/>
              <a:t>предлагает очень простую и ясную схему определения различных элементов и их свойств. Каждый элемент, как и любой элемент XML, должен иметь открытый и закрытый тег, как в случае с элементом </a:t>
            </a:r>
            <a:r>
              <a:rPr lang="ru-RU" dirty="0" err="1"/>
              <a:t>ContentPage</a:t>
            </a:r>
            <a:r>
              <a:rPr lang="ru-RU" dirty="0" smtClean="0"/>
              <a:t>:</a:t>
            </a:r>
            <a:endParaRPr lang="en-US" dirty="0"/>
          </a:p>
          <a:p>
            <a:r>
              <a:rPr lang="en-US" b="1" i="1" dirty="0"/>
              <a:t>&lt;Label&gt;&lt;/Label</a:t>
            </a:r>
            <a:r>
              <a:rPr lang="en-US" b="1" i="1" dirty="0" smtClean="0"/>
              <a:t>&gt;</a:t>
            </a:r>
            <a:endParaRPr lang="en-US" b="1" i="1" dirty="0"/>
          </a:p>
          <a:p>
            <a:r>
              <a:rPr lang="ru-RU" dirty="0"/>
              <a:t>Либо элемент может иметь </a:t>
            </a:r>
            <a:r>
              <a:rPr lang="ru-RU" dirty="0" err="1"/>
              <a:t>сокращенню</a:t>
            </a:r>
            <a:r>
              <a:rPr lang="ru-RU" dirty="0"/>
              <a:t> форму с закрывающим слешем в конце, наподобие</a:t>
            </a:r>
            <a:r>
              <a:rPr lang="ru-RU" dirty="0" smtClean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en-US" b="1" i="1" dirty="0"/>
              <a:t>&lt;Label </a:t>
            </a:r>
            <a:r>
              <a:rPr lang="en-US" b="1" i="1" dirty="0" smtClean="0"/>
              <a:t>/&gt;</a:t>
            </a:r>
          </a:p>
          <a:p>
            <a:endParaRPr lang="en-US" dirty="0" smtClean="0"/>
          </a:p>
          <a:p>
            <a:r>
              <a:rPr lang="en-US" dirty="0" smtClean="0"/>
              <a:t>	</a:t>
            </a:r>
            <a:r>
              <a:rPr lang="ru-RU" dirty="0" smtClean="0"/>
              <a:t>Кроме </a:t>
            </a:r>
            <a:r>
              <a:rPr lang="ru-RU" dirty="0"/>
              <a:t>простых свойств, которые могут устанавливаться в с помощью простой строки, например, &lt;</a:t>
            </a:r>
            <a:r>
              <a:rPr lang="ru-RU" dirty="0" err="1"/>
              <a:t>Label</a:t>
            </a:r>
            <a:r>
              <a:rPr lang="ru-RU" dirty="0"/>
              <a:t> </a:t>
            </a:r>
            <a:r>
              <a:rPr lang="ru-RU" dirty="0" err="1"/>
              <a:t>Text</a:t>
            </a:r>
            <a:r>
              <a:rPr lang="ru-RU" dirty="0"/>
              <a:t>="</a:t>
            </a:r>
            <a:r>
              <a:rPr lang="ru-RU" dirty="0" err="1"/>
              <a:t>Welcome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Xamarin.Forms</a:t>
            </a:r>
            <a:r>
              <a:rPr lang="ru-RU" dirty="0"/>
              <a:t>!" /&gt;, в XAML могут применяться сложные или комплексные свойства. В таких случаях свойство класса может принимать в качестве значения какой-нибудь сложный объект, который в свою очередь имеет некоторый набор свойств. Сложные свойства определяются в формате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b="1" i="1" dirty="0"/>
              <a:t>&lt;</a:t>
            </a:r>
            <a:r>
              <a:rPr lang="ru-RU" b="1" i="1" dirty="0" err="1"/>
              <a:t>Элемент.Свойство</a:t>
            </a:r>
            <a:r>
              <a:rPr lang="ru-RU" b="1" i="1" dirty="0"/>
              <a:t>&gt;</a:t>
            </a:r>
          </a:p>
          <a:p>
            <a:r>
              <a:rPr lang="ru-RU" b="1" i="1" dirty="0"/>
              <a:t>    &lt;</a:t>
            </a:r>
            <a:r>
              <a:rPr lang="ru-RU" b="1" i="1" dirty="0" err="1"/>
              <a:t>Сложный_объект</a:t>
            </a:r>
            <a:r>
              <a:rPr lang="ru-RU" b="1" i="1" dirty="0"/>
              <a:t> /&gt;</a:t>
            </a:r>
          </a:p>
          <a:p>
            <a:r>
              <a:rPr lang="ru-RU" b="1" i="1" dirty="0"/>
              <a:t>&lt;/</a:t>
            </a:r>
            <a:r>
              <a:rPr lang="ru-RU" b="1" i="1" dirty="0" err="1"/>
              <a:t>Элемент.Свойство</a:t>
            </a:r>
            <a:r>
              <a:rPr lang="ru-RU" b="1" i="1" dirty="0"/>
              <a:t>&gt;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8445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dirty="0" smtClean="0"/>
              <a:t>Задание 2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59999" y="1685249"/>
            <a:ext cx="1090270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	Реализуйте </a:t>
            </a:r>
            <a:r>
              <a:rPr lang="ru-RU" sz="2000" b="1" dirty="0" smtClean="0"/>
              <a:t>задание 1</a:t>
            </a:r>
            <a:r>
              <a:rPr lang="ru-RU" sz="2000" dirty="0" smtClean="0"/>
              <a:t> через </a:t>
            </a:r>
            <a:r>
              <a:rPr lang="en-US" sz="2000" b="1" dirty="0" smtClean="0"/>
              <a:t>XAML</a:t>
            </a:r>
            <a:r>
              <a:rPr lang="en-US" sz="2000" dirty="0" smtClean="0"/>
              <a:t> </a:t>
            </a:r>
            <a:r>
              <a:rPr lang="ru-RU" sz="2000" dirty="0" smtClean="0"/>
              <a:t>разметку без использования </a:t>
            </a:r>
            <a:r>
              <a:rPr lang="en-US" sz="2000" dirty="0" smtClean="0"/>
              <a:t>CS </a:t>
            </a:r>
            <a:r>
              <a:rPr lang="ru-RU" sz="2000" dirty="0" smtClean="0"/>
              <a:t>кода.</a:t>
            </a:r>
          </a:p>
          <a:p>
            <a:r>
              <a:rPr lang="ru-RU" sz="2000" dirty="0" smtClean="0"/>
              <a:t>Добавьте свой цвет и размер шрифта (свойства </a:t>
            </a:r>
            <a:r>
              <a:rPr lang="en-US" sz="2000" dirty="0" err="1" smtClean="0"/>
              <a:t>TextColor</a:t>
            </a:r>
            <a:r>
              <a:rPr lang="ru-RU" sz="2000" dirty="0" smtClean="0"/>
              <a:t> и </a:t>
            </a:r>
            <a:r>
              <a:rPr lang="en-US" sz="2000" dirty="0" err="1" smtClean="0"/>
              <a:t>FontSize</a:t>
            </a:r>
            <a:r>
              <a:rPr lang="ru-RU" sz="2000" dirty="0" smtClean="0"/>
              <a:t>) соответственно.</a:t>
            </a:r>
          </a:p>
          <a:p>
            <a:r>
              <a:rPr lang="ru-RU" sz="2000" dirty="0" smtClean="0"/>
              <a:t>Таким образом код </a:t>
            </a:r>
            <a:r>
              <a:rPr lang="en-US" sz="2000" dirty="0" smtClean="0"/>
              <a:t>XAML </a:t>
            </a:r>
            <a:r>
              <a:rPr lang="ru-RU" sz="2000" dirty="0" smtClean="0"/>
              <a:t>будет содержать</a:t>
            </a:r>
            <a:r>
              <a:rPr lang="en-US" sz="2000" dirty="0" smtClean="0"/>
              <a:t>:</a:t>
            </a:r>
            <a:endParaRPr lang="ru-RU" sz="2000" dirty="0" smtClean="0"/>
          </a:p>
          <a:p>
            <a:pPr lvl="0"/>
            <a:r>
              <a:rPr lang="en-US" altLang="ru-RU" sz="2000" b="1" dirty="0">
                <a:solidFill>
                  <a:srgbClr val="000000"/>
                </a:solidFill>
                <a:latin typeface="var(--code-font-family)"/>
              </a:rPr>
              <a:t>&lt;?xml version="1.0" encoding="utf-8" ?&gt;</a:t>
            </a:r>
          </a:p>
          <a:p>
            <a:pPr lvl="0"/>
            <a:r>
              <a:rPr lang="en-US" altLang="ru-RU" sz="2000" b="1" dirty="0">
                <a:solidFill>
                  <a:srgbClr val="000000"/>
                </a:solidFill>
                <a:latin typeface="var(--code-font-family)"/>
              </a:rPr>
              <a:t>//</a:t>
            </a:r>
            <a:r>
              <a:rPr lang="ru-RU" altLang="ru-RU" sz="2000" b="1" dirty="0">
                <a:solidFill>
                  <a:srgbClr val="000000"/>
                </a:solidFill>
                <a:latin typeface="var(--code-font-family)"/>
              </a:rPr>
              <a:t>тут некоторый код в теге </a:t>
            </a:r>
            <a:r>
              <a:rPr lang="en-US" altLang="ru-RU" sz="2000" b="1" dirty="0" err="1" smtClean="0">
                <a:solidFill>
                  <a:srgbClr val="000000"/>
                </a:solidFill>
                <a:latin typeface="var(--code-font-family)"/>
              </a:rPr>
              <a:t>ContentPage</a:t>
            </a:r>
            <a:endParaRPr lang="en-US" altLang="ru-RU" sz="2000" b="1" dirty="0" smtClean="0">
              <a:solidFill>
                <a:srgbClr val="000000"/>
              </a:solidFill>
              <a:latin typeface="var(--code-font-family)"/>
            </a:endParaRPr>
          </a:p>
          <a:p>
            <a:pPr lvl="0"/>
            <a:endParaRPr lang="en-US" altLang="ru-RU" sz="2000" b="1" dirty="0">
              <a:solidFill>
                <a:srgbClr val="000000"/>
              </a:solidFill>
              <a:latin typeface="var(--code-font-family)"/>
            </a:endParaRPr>
          </a:p>
          <a:p>
            <a:r>
              <a:rPr lang="en-US" sz="2000" dirty="0" smtClean="0"/>
              <a:t>	</a:t>
            </a:r>
            <a:r>
              <a:rPr lang="ru-RU" sz="2000" dirty="0" smtClean="0"/>
              <a:t>XAML </a:t>
            </a:r>
            <a:r>
              <a:rPr lang="ru-RU" sz="2000" dirty="0"/>
              <a:t>- не является обязательной частью приложения, мы </a:t>
            </a:r>
            <a:r>
              <a:rPr lang="ru-RU" sz="2000" dirty="0" err="1"/>
              <a:t>вобще</a:t>
            </a:r>
            <a:r>
              <a:rPr lang="ru-RU" sz="2000" dirty="0"/>
              <a:t> можем обходиться без него, создавая все элементы в файле связанного с ним кода на языке C#. Однако использование XAML все-таки несет некоторые преимущества:</a:t>
            </a:r>
          </a:p>
          <a:p>
            <a:r>
              <a:rPr lang="ru-RU" sz="2000" dirty="0"/>
              <a:t>Возможность отделить графический интерфейс от логики приложения, благодаря чему над разными частями приложения могут относительно автономно работать разные специалисты: над интерфейсом - дизайнеры, над кодом логики - программисты.</a:t>
            </a:r>
          </a:p>
          <a:p>
            <a:pPr lvl="0"/>
            <a:r>
              <a:rPr lang="en-US" altLang="ru-RU" sz="2000" b="1" dirty="0" smtClean="0">
                <a:solidFill>
                  <a:srgbClr val="000000"/>
                </a:solidFill>
                <a:latin typeface="var(--code-font-family)"/>
              </a:rPr>
              <a:t> </a:t>
            </a:r>
          </a:p>
          <a:p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67543" y="6123694"/>
            <a:ext cx="98134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Сделайте скриншот кода </a:t>
            </a:r>
            <a:r>
              <a:rPr lang="en-US" sz="2000" dirty="0" smtClean="0"/>
              <a:t>XAML </a:t>
            </a:r>
            <a:r>
              <a:rPr lang="ru-RU" sz="2000" dirty="0" smtClean="0"/>
              <a:t>и приложения и прикрепите к отчету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200819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9"/>
          <p:cNvSpPr txBox="1">
            <a:spLocks noGrp="1"/>
          </p:cNvSpPr>
          <p:nvPr>
            <p:ph type="title"/>
          </p:nvPr>
        </p:nvSpPr>
        <p:spPr>
          <a:xfrm>
            <a:off x="960000" y="530733"/>
            <a:ext cx="10272000" cy="93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ru-RU" sz="2800" dirty="0" smtClean="0"/>
              <a:t>Не забывайте про установку стартовой страницы</a:t>
            </a:r>
            <a:endParaRPr lang="ru-RU" sz="2800" dirty="0"/>
          </a:p>
        </p:txBody>
      </p:sp>
      <p:sp>
        <p:nvSpPr>
          <p:cNvPr id="8" name="Google Shape;151;p29"/>
          <p:cNvSpPr txBox="1"/>
          <p:nvPr/>
        </p:nvSpPr>
        <p:spPr>
          <a:xfrm>
            <a:off x="302332" y="1568977"/>
            <a:ext cx="10929668" cy="1424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2400" dirty="0"/>
              <a:t> public partial class App : Application</a:t>
            </a:r>
          </a:p>
          <a:p>
            <a:r>
              <a:rPr lang="ru-RU" sz="2400" dirty="0"/>
              <a:t>    {</a:t>
            </a:r>
          </a:p>
          <a:p>
            <a:r>
              <a:rPr lang="en-US" sz="2400" dirty="0"/>
              <a:t>        public App()</a:t>
            </a:r>
          </a:p>
          <a:p>
            <a:r>
              <a:rPr lang="ru-RU" sz="2400" dirty="0"/>
              <a:t>        {</a:t>
            </a:r>
          </a:p>
          <a:p>
            <a:r>
              <a:rPr lang="ru-RU" sz="2400" dirty="0"/>
              <a:t>            // Установка стартовой страницы приложения</a:t>
            </a:r>
          </a:p>
          <a:p>
            <a:r>
              <a:rPr lang="en-US" sz="2400" dirty="0"/>
              <a:t>            </a:t>
            </a:r>
            <a:r>
              <a:rPr lang="en-US" sz="2400" dirty="0" err="1"/>
              <a:t>MainPage</a:t>
            </a:r>
            <a:r>
              <a:rPr lang="en-US" sz="2400" dirty="0"/>
              <a:t> = new </a:t>
            </a:r>
            <a:r>
              <a:rPr lang="en-US" sz="2400" dirty="0" err="1"/>
              <a:t>StartPage</a:t>
            </a:r>
            <a:r>
              <a:rPr lang="en-US" sz="2400" dirty="0"/>
              <a:t>();</a:t>
            </a:r>
          </a:p>
          <a:p>
            <a:r>
              <a:rPr lang="ru-RU" sz="2400" dirty="0"/>
              <a:t>        }</a:t>
            </a:r>
          </a:p>
          <a:p>
            <a:r>
              <a:rPr lang="ru-RU" sz="2400" dirty="0"/>
              <a:t>    </a:t>
            </a:r>
            <a:r>
              <a:rPr lang="ru-RU" sz="2400" dirty="0" smtClean="0"/>
              <a:t>}</a:t>
            </a:r>
          </a:p>
          <a:p>
            <a:r>
              <a:rPr lang="ru-RU" sz="2400" kern="0" dirty="0" smtClean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	Класс </a:t>
            </a:r>
            <a:r>
              <a:rPr lang="ru-RU" sz="2400" b="1" kern="0" dirty="0" err="1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App</a:t>
            </a:r>
            <a:r>
              <a:rPr lang="ru-RU" sz="2400" kern="0" dirty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наследуется от </a:t>
            </a:r>
            <a:r>
              <a:rPr lang="ru-RU" sz="2400" b="1" kern="0" dirty="0" err="1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Application</a:t>
            </a:r>
            <a:r>
              <a:rPr lang="ru-RU" sz="2400" kern="0" dirty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. В конструкторе </a:t>
            </a:r>
            <a:r>
              <a:rPr lang="ru-RU" sz="2400" b="1" kern="0" dirty="0" err="1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App</a:t>
            </a:r>
            <a:r>
              <a:rPr lang="ru-RU" sz="2400" kern="0" dirty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 устанавливается стартовая страница приложения — экземпляр </a:t>
            </a:r>
            <a:r>
              <a:rPr lang="ru-RU" sz="2400" b="1" kern="0" dirty="0" err="1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StartPage</a:t>
            </a:r>
            <a:r>
              <a:rPr lang="ru-RU" sz="2400" kern="0" dirty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, что означает, что при запуске приложения пользователь сразу увидит интерфейс, определенный в классе </a:t>
            </a:r>
            <a:r>
              <a:rPr lang="ru-RU" sz="2400" b="1" kern="0" dirty="0" err="1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StartPage</a:t>
            </a:r>
            <a:r>
              <a:rPr lang="ru-RU" sz="2400" kern="0" dirty="0">
                <a:solidFill>
                  <a:srgbClr val="191919"/>
                </a:solidFill>
                <a:latin typeface="Archivo"/>
                <a:ea typeface="Archivo"/>
                <a:cs typeface="Archivo"/>
                <a:sym typeface="Archivo"/>
              </a:rPr>
              <a:t>.</a:t>
            </a:r>
            <a:endParaRPr lang="ru-RU" sz="2400" kern="0" dirty="0">
              <a:solidFill>
                <a:srgbClr val="191919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</p:spTree>
    <p:extLst>
      <p:ext uri="{BB962C8B-B14F-4D97-AF65-F5344CB8AC3E}">
        <p14:creationId xmlns:p14="http://schemas.microsoft.com/office/powerpoint/2010/main" val="3529085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cial Market Economy Proposal by Slidesgo">
  <a:themeElements>
    <a:clrScheme name="Simple Light">
      <a:dk1>
        <a:srgbClr val="191919"/>
      </a:dk1>
      <a:lt1>
        <a:srgbClr val="FFFFFF"/>
      </a:lt1>
      <a:dk2>
        <a:srgbClr val="EDEDE9"/>
      </a:dk2>
      <a:lt2>
        <a:srgbClr val="D6CCC2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435</Words>
  <Application>Microsoft Office PowerPoint</Application>
  <PresentationFormat>Широкоэкранный</PresentationFormat>
  <Paragraphs>157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Albert Sans</vt:lpstr>
      <vt:lpstr>-apple-system</vt:lpstr>
      <vt:lpstr>Archivo</vt:lpstr>
      <vt:lpstr>Arial</vt:lpstr>
      <vt:lpstr>Calibri</vt:lpstr>
      <vt:lpstr>Open Sans</vt:lpstr>
      <vt:lpstr>SFMono-Regular</vt:lpstr>
      <vt:lpstr>var(--code-font-family)</vt:lpstr>
      <vt:lpstr>Social Market Economy Proposal by Slidesgo</vt:lpstr>
      <vt:lpstr>Практическая работа №2</vt:lpstr>
      <vt:lpstr>Установка среды разработки</vt:lpstr>
      <vt:lpstr>Создание страниц</vt:lpstr>
      <vt:lpstr>Задание 1</vt:lpstr>
      <vt:lpstr>Задание 1</vt:lpstr>
      <vt:lpstr>XAML</vt:lpstr>
      <vt:lpstr>Элементы в XAML и их атрибуты</vt:lpstr>
      <vt:lpstr>Задание 2</vt:lpstr>
      <vt:lpstr>Не забывайте про установку стартовой страницы</vt:lpstr>
      <vt:lpstr>Задание 3. Страница приветствия</vt:lpstr>
      <vt:lpstr>Задание 3. Страница приветствия</vt:lpstr>
      <vt:lpstr>Задание 4. Страница приветствия (XAML)</vt:lpstr>
      <vt:lpstr>THANKS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MARKET ECONOMY PROPOSAL</dc:title>
  <dc:creator>Учетная запись Майкрософт</dc:creator>
  <cp:lastModifiedBy>Учетная запись Майкрософт</cp:lastModifiedBy>
  <cp:revision>24</cp:revision>
  <dcterms:created xsi:type="dcterms:W3CDTF">2024-11-24T08:47:04Z</dcterms:created>
  <dcterms:modified xsi:type="dcterms:W3CDTF">2025-02-15T05:54:04Z</dcterms:modified>
</cp:coreProperties>
</file>